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9" r:id="rId2"/>
    <p:sldId id="273" r:id="rId3"/>
    <p:sldId id="274" r:id="rId4"/>
    <p:sldId id="275" r:id="rId5"/>
    <p:sldId id="276" r:id="rId6"/>
    <p:sldId id="277" r:id="rId7"/>
    <p:sldId id="279" r:id="rId8"/>
    <p:sldId id="280" r:id="rId9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751" autoAdjust="0"/>
  </p:normalViewPr>
  <p:slideViewPr>
    <p:cSldViewPr snapToGrid="0" snapToObjects="1" showGuides="1">
      <p:cViewPr varScale="1">
        <p:scale>
          <a:sx n="59" d="100"/>
          <a:sy n="59" d="100"/>
        </p:scale>
        <p:origin x="616" y="224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—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0" r:id="rId3"/>
    <p:sldLayoutId id="2147483661" r:id="rId4"/>
  </p:sldLayoutIdLst>
  <p:transition spd="med"/>
  <p:txStyles>
    <p:titleStyle>
      <a:lvl1pPr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32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14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8571" y="1328059"/>
            <a:ext cx="22228629" cy="11308445"/>
          </a:xfrm>
        </p:spPr>
        <p:txBody>
          <a:bodyPr/>
          <a:lstStyle/>
          <a:p>
            <a:r>
              <a:rPr lang="en-US" sz="5400" dirty="0"/>
              <a:t>Previously learned that machine learning is trying to minimize an objective function:</a:t>
            </a:r>
          </a:p>
          <a:p>
            <a:pPr lvl="1"/>
            <a:r>
              <a:rPr lang="en-US" sz="4800" dirty="0"/>
              <a:t>Logistic Regression Loss: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J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w</a:t>
            </a:r>
            <a:r>
              <a:rPr lang="mr-IN" sz="4200" dirty="0">
                <a:latin typeface="FreightSansLFPro" charset="0"/>
                <a:ea typeface="FreightSansLFPro" charset="0"/>
                <a:cs typeface="FreightSansLFPro" charset="0"/>
              </a:rPr>
              <a:t>)=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∑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y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i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)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log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P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y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i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)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=1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|w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)+(</a:t>
            </a:r>
            <a:r>
              <a:rPr lang="mr-IN" sz="4200" dirty="0">
                <a:latin typeface="FreightSansLFPro" charset="0"/>
                <a:ea typeface="FreightSansLFPro" charset="0"/>
                <a:cs typeface="FreightSansLFPro" charset="0"/>
              </a:rPr>
              <a:t>1−y(</a:t>
            </a:r>
            <a:r>
              <a:rPr lang="mr-IN" sz="4200" dirty="0" err="1">
                <a:latin typeface="FreightSansLFPro" charset="0"/>
                <a:ea typeface="FreightSansLFPro" charset="0"/>
                <a:cs typeface="FreightSansLFPro" charset="0"/>
              </a:rPr>
              <a:t>i</a:t>
            </a:r>
            <a:r>
              <a:rPr lang="mr-IN" sz="4200" dirty="0">
                <a:latin typeface="FreightSansLFPro" charset="0"/>
                <a:ea typeface="FreightSansLFPro" charset="0"/>
                <a:cs typeface="FreightSansLFPro" charset="0"/>
              </a:rPr>
              <a:t>))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log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P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mr-IN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y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i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)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=0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|w</a:t>
            </a:r>
            <a:r>
              <a:rPr lang="mr-IN" sz="4200" dirty="0" smtClean="0">
                <a:latin typeface="FreightSansLFPro" charset="0"/>
                <a:ea typeface="FreightSansLFPro" charset="0"/>
                <a:cs typeface="FreightSansLFPro" charset="0"/>
              </a:rPr>
              <a:t>)</a:t>
            </a:r>
            <a:r>
              <a:rPr lang="en-US" sz="4200" dirty="0">
                <a:latin typeface="FreightSansLFPro" charset="0"/>
                <a:ea typeface="FreightSansLFPro" charset="0"/>
                <a:cs typeface="FreightSansLFPro" charset="0"/>
              </a:rPr>
              <a:t/>
            </a:r>
            <a:br>
              <a:rPr lang="en-US" sz="4200" dirty="0">
                <a:latin typeface="FreightSansLFPro" charset="0"/>
                <a:ea typeface="FreightSansLFPro" charset="0"/>
                <a:cs typeface="FreightSansLFPro" charset="0"/>
              </a:rPr>
            </a:b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where P(y(</a:t>
            </a:r>
            <a:r>
              <a:rPr lang="en-US" sz="4200" dirty="0" err="1" smtClean="0">
                <a:latin typeface="FreightSansLFPro" charset="0"/>
                <a:ea typeface="FreightSansLFPro" charset="0"/>
                <a:cs typeface="FreightSansLFPro" charset="0"/>
              </a:rPr>
              <a:t>i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)=1|w) = 1 / (1 + e</a:t>
            </a:r>
            <a:r>
              <a:rPr lang="en-US" sz="4200" baseline="30000" dirty="0" smtClean="0">
                <a:latin typeface="FreightSansLFPro" charset="0"/>
                <a:ea typeface="FreightSansLFPro" charset="0"/>
                <a:cs typeface="FreightSansLFPro" charset="0"/>
              </a:rPr>
              <a:t>-</a:t>
            </a:r>
            <a:r>
              <a:rPr lang="en-US" sz="4200" baseline="30000" dirty="0" err="1" smtClean="0">
                <a:latin typeface="FreightSansLFPro" charset="0"/>
                <a:ea typeface="FreightSansLFPro" charset="0"/>
                <a:cs typeface="FreightSansLFPro" charset="0"/>
              </a:rPr>
              <a:t>wx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>) </a:t>
            </a:r>
            <a: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  <a:t/>
            </a:r>
            <a:br>
              <a:rPr lang="en-US" sz="4200" dirty="0" smtClean="0">
                <a:latin typeface="FreightSansLFPro" charset="0"/>
                <a:ea typeface="FreightSansLFPro" charset="0"/>
                <a:cs typeface="FreightSansLFPro" charset="0"/>
              </a:rPr>
            </a:br>
            <a:endParaRPr lang="en-US" sz="4200" dirty="0"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sz="5400" dirty="0"/>
              <a:t>How to find that minima efficiently?</a:t>
            </a:r>
          </a:p>
          <a:p>
            <a:pPr lvl="1"/>
            <a:r>
              <a:rPr lang="en-US" sz="4800" dirty="0"/>
              <a:t> </a:t>
            </a:r>
            <a:r>
              <a:rPr lang="en-US" sz="4800" strike="sngStrike" dirty="0"/>
              <a:t>Exhaustive search? </a:t>
            </a:r>
          </a:p>
          <a:p>
            <a:pPr lvl="1"/>
            <a:r>
              <a:rPr lang="en-US" sz="4800" dirty="0"/>
              <a:t> </a:t>
            </a:r>
            <a:r>
              <a:rPr lang="en-US" sz="4800" strike="sngStrike" dirty="0"/>
              <a:t>Random guess?</a:t>
            </a:r>
          </a:p>
          <a:p>
            <a:pPr lvl="1"/>
            <a:r>
              <a:rPr lang="en-US" sz="4800" b="1" dirty="0"/>
              <a:t> Gradient Descent</a:t>
            </a:r>
            <a:r>
              <a:rPr lang="en-US" sz="4800" b="1" dirty="0" smtClean="0"/>
              <a:t>!</a:t>
            </a:r>
            <a:br>
              <a:rPr lang="en-US" sz="4800" b="1" dirty="0" smtClean="0"/>
            </a:br>
            <a:endParaRPr lang="en-US" sz="4800" b="1" dirty="0"/>
          </a:p>
          <a:p>
            <a:r>
              <a:rPr lang="en-US" sz="5400" dirty="0"/>
              <a:t>Iteratively follow the </a:t>
            </a:r>
            <a:r>
              <a:rPr lang="is-IS" sz="5400" dirty="0"/>
              <a:t>∇</a:t>
            </a:r>
            <a:r>
              <a:rPr lang="is-IS" sz="5400" i="1" dirty="0"/>
              <a:t>J(w)</a:t>
            </a:r>
            <a:r>
              <a:rPr lang="is-IS" sz="5400" dirty="0"/>
              <a:t>  </a:t>
            </a:r>
            <a:r>
              <a:rPr lang="en-US" sz="5400" dirty="0"/>
              <a:t>in the direction of steepest descent till you hit the bottom.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294" y="3062599"/>
            <a:ext cx="8979764" cy="67348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27369" y="9369387"/>
            <a:ext cx="1893147" cy="406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wikipedia.org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latin typeface="Vista Sans OT Medium"/>
              <a:ea typeface="Vista Sans OT Medium"/>
              <a:cs typeface="Vista Sans OT Medium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1862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smtClean="0"/>
              <a:t>a defined </a:t>
            </a:r>
            <a:r>
              <a:rPr lang="en-US" dirty="0"/>
              <a:t>differentiable scalar function J(</a:t>
            </a:r>
            <a:r>
              <a:rPr lang="en-US" b="1" dirty="0"/>
              <a:t>w</a:t>
            </a:r>
            <a:r>
              <a:rPr lang="en-US" dirty="0"/>
              <a:t>), 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 </a:t>
            </a:r>
            <a:r>
              <a:rPr lang="en-US" dirty="0"/>
              <a:t>is a vector </a:t>
            </a:r>
            <a:r>
              <a:rPr lang="en-US" dirty="0" smtClean="0"/>
              <a:t>of values), travel </a:t>
            </a:r>
            <a:r>
              <a:rPr lang="en-US" dirty="0"/>
              <a:t>the gradient vector field as follows: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Pick some “reasonable” starting point: </a:t>
            </a:r>
            <a:r>
              <a:rPr lang="en-US" dirty="0" smtClean="0"/>
              <a:t>w</a:t>
            </a:r>
            <a:r>
              <a:rPr lang="en-US" baseline="-25000" dirty="0" smtClean="0"/>
              <a:t>0</a:t>
            </a:r>
            <a:endParaRPr lang="en-US" baseline="-25000" dirty="0"/>
          </a:p>
          <a:p>
            <a:pPr lvl="1"/>
            <a:r>
              <a:rPr lang="en-US" dirty="0"/>
              <a:t>while ||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-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||&gt; </a:t>
            </a:r>
            <a:r>
              <a:rPr lang="el-GR" dirty="0"/>
              <a:t>ε</a:t>
            </a:r>
            <a:r>
              <a:rPr lang="en-US" dirty="0"/>
              <a:t> and </a:t>
            </a:r>
            <a:r>
              <a:rPr lang="en-US" dirty="0" smtClean="0"/>
              <a:t>||</a:t>
            </a:r>
            <a:r>
              <a:rPr lang="is-IS" dirty="0" smtClean="0"/>
              <a:t>∇</a:t>
            </a:r>
            <a:r>
              <a:rPr lang="is-IS" i="1" dirty="0"/>
              <a:t>J(w</a:t>
            </a:r>
            <a:r>
              <a:rPr lang="is-IS" i="1" baseline="-25000" dirty="0"/>
              <a:t>i</a:t>
            </a:r>
            <a:r>
              <a:rPr lang="is-IS" i="1" dirty="0"/>
              <a:t>)</a:t>
            </a:r>
            <a:r>
              <a:rPr lang="is-IS" dirty="0"/>
              <a:t>|| &gt; </a:t>
            </a:r>
            <a:r>
              <a:rPr lang="el-GR" dirty="0"/>
              <a:t>ε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w</a:t>
            </a:r>
            <a:r>
              <a:rPr lang="en-US" baseline="-25000" dirty="0"/>
              <a:t>i+1</a:t>
            </a:r>
            <a:r>
              <a:rPr lang="en-US" dirty="0"/>
              <a:t> =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is-IS" dirty="0"/>
              <a:t>∇</a:t>
            </a:r>
            <a:r>
              <a:rPr lang="is-IS" i="1" dirty="0"/>
              <a:t>J(w</a:t>
            </a:r>
            <a:r>
              <a:rPr lang="is-IS" i="1" baseline="-25000" dirty="0"/>
              <a:t>i</a:t>
            </a:r>
            <a:r>
              <a:rPr lang="is-IS" i="1" dirty="0"/>
              <a:t>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14372" y="6055116"/>
            <a:ext cx="7334199" cy="6321032"/>
            <a:chOff x="6239138" y="365125"/>
            <a:chExt cx="5952862" cy="51750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138" y="365125"/>
              <a:ext cx="5952862" cy="5175049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600949" y="2243138"/>
              <a:ext cx="2714711" cy="2100262"/>
            </a:xfrm>
            <a:custGeom>
              <a:avLst/>
              <a:gdLst>
                <a:gd name="connsiteX0" fmla="*/ 1657350 w 2719330"/>
                <a:gd name="connsiteY0" fmla="*/ 0 h 2100262"/>
                <a:gd name="connsiteX1" fmla="*/ 2714625 w 2719330"/>
                <a:gd name="connsiteY1" fmla="*/ 357187 h 2100262"/>
                <a:gd name="connsiteX2" fmla="*/ 1285875 w 2719330"/>
                <a:gd name="connsiteY2" fmla="*/ 342900 h 2100262"/>
                <a:gd name="connsiteX3" fmla="*/ 2614613 w 2719330"/>
                <a:gd name="connsiteY3" fmla="*/ 971550 h 2100262"/>
                <a:gd name="connsiteX4" fmla="*/ 800100 w 2719330"/>
                <a:gd name="connsiteY4" fmla="*/ 871537 h 2100262"/>
                <a:gd name="connsiteX5" fmla="*/ 2143125 w 2719330"/>
                <a:gd name="connsiteY5" fmla="*/ 1628775 h 2100262"/>
                <a:gd name="connsiteX6" fmla="*/ 0 w 2719330"/>
                <a:gd name="connsiteY6" fmla="*/ 2100262 h 2100262"/>
                <a:gd name="connsiteX0" fmla="*/ 1657350 w 2719330"/>
                <a:gd name="connsiteY0" fmla="*/ 0 h 2100262"/>
                <a:gd name="connsiteX1" fmla="*/ 2714625 w 2719330"/>
                <a:gd name="connsiteY1" fmla="*/ 357187 h 2100262"/>
                <a:gd name="connsiteX2" fmla="*/ 1285875 w 2719330"/>
                <a:gd name="connsiteY2" fmla="*/ 342900 h 2100262"/>
                <a:gd name="connsiteX3" fmla="*/ 2614613 w 2719330"/>
                <a:gd name="connsiteY3" fmla="*/ 971550 h 2100262"/>
                <a:gd name="connsiteX4" fmla="*/ 800100 w 2719330"/>
                <a:gd name="connsiteY4" fmla="*/ 871537 h 2100262"/>
                <a:gd name="connsiteX5" fmla="*/ 2143125 w 2719330"/>
                <a:gd name="connsiteY5" fmla="*/ 1628775 h 2100262"/>
                <a:gd name="connsiteX6" fmla="*/ 0 w 2719330"/>
                <a:gd name="connsiteY6" fmla="*/ 2100262 h 2100262"/>
                <a:gd name="connsiteX0" fmla="*/ 1657350 w 2714711"/>
                <a:gd name="connsiteY0" fmla="*/ 0 h 2100262"/>
                <a:gd name="connsiteX1" fmla="*/ 2714625 w 2714711"/>
                <a:gd name="connsiteY1" fmla="*/ 357187 h 2100262"/>
                <a:gd name="connsiteX2" fmla="*/ 1285875 w 2714711"/>
                <a:gd name="connsiteY2" fmla="*/ 342900 h 2100262"/>
                <a:gd name="connsiteX3" fmla="*/ 2614613 w 2714711"/>
                <a:gd name="connsiteY3" fmla="*/ 971550 h 2100262"/>
                <a:gd name="connsiteX4" fmla="*/ 800100 w 2714711"/>
                <a:gd name="connsiteY4" fmla="*/ 871537 h 2100262"/>
                <a:gd name="connsiteX5" fmla="*/ 2143125 w 2714711"/>
                <a:gd name="connsiteY5" fmla="*/ 1628775 h 2100262"/>
                <a:gd name="connsiteX6" fmla="*/ 0 w 2714711"/>
                <a:gd name="connsiteY6" fmla="*/ 2100262 h 2100262"/>
                <a:gd name="connsiteX0" fmla="*/ 1657350 w 2714711"/>
                <a:gd name="connsiteY0" fmla="*/ 0 h 2100262"/>
                <a:gd name="connsiteX1" fmla="*/ 2714625 w 2714711"/>
                <a:gd name="connsiteY1" fmla="*/ 357187 h 2100262"/>
                <a:gd name="connsiteX2" fmla="*/ 1285875 w 2714711"/>
                <a:gd name="connsiteY2" fmla="*/ 342900 h 2100262"/>
                <a:gd name="connsiteX3" fmla="*/ 2614613 w 2714711"/>
                <a:gd name="connsiteY3" fmla="*/ 971550 h 2100262"/>
                <a:gd name="connsiteX4" fmla="*/ 800100 w 2714711"/>
                <a:gd name="connsiteY4" fmla="*/ 871537 h 2100262"/>
                <a:gd name="connsiteX5" fmla="*/ 2143125 w 2714711"/>
                <a:gd name="connsiteY5" fmla="*/ 1628775 h 2100262"/>
                <a:gd name="connsiteX6" fmla="*/ 0 w 2714711"/>
                <a:gd name="connsiteY6" fmla="*/ 2100262 h 2100262"/>
                <a:gd name="connsiteX0" fmla="*/ 1657350 w 2714711"/>
                <a:gd name="connsiteY0" fmla="*/ 0 h 2100262"/>
                <a:gd name="connsiteX1" fmla="*/ 2714625 w 2714711"/>
                <a:gd name="connsiteY1" fmla="*/ 357187 h 2100262"/>
                <a:gd name="connsiteX2" fmla="*/ 1285875 w 2714711"/>
                <a:gd name="connsiteY2" fmla="*/ 342900 h 2100262"/>
                <a:gd name="connsiteX3" fmla="*/ 2614613 w 2714711"/>
                <a:gd name="connsiteY3" fmla="*/ 971550 h 2100262"/>
                <a:gd name="connsiteX4" fmla="*/ 800100 w 2714711"/>
                <a:gd name="connsiteY4" fmla="*/ 871537 h 2100262"/>
                <a:gd name="connsiteX5" fmla="*/ 2143125 w 2714711"/>
                <a:gd name="connsiteY5" fmla="*/ 1628775 h 2100262"/>
                <a:gd name="connsiteX6" fmla="*/ 0 w 2714711"/>
                <a:gd name="connsiteY6" fmla="*/ 2100262 h 2100262"/>
                <a:gd name="connsiteX0" fmla="*/ 1657350 w 2714711"/>
                <a:gd name="connsiteY0" fmla="*/ 0 h 2100262"/>
                <a:gd name="connsiteX1" fmla="*/ 2714625 w 2714711"/>
                <a:gd name="connsiteY1" fmla="*/ 357187 h 2100262"/>
                <a:gd name="connsiteX2" fmla="*/ 1285875 w 2714711"/>
                <a:gd name="connsiteY2" fmla="*/ 342900 h 2100262"/>
                <a:gd name="connsiteX3" fmla="*/ 2614613 w 2714711"/>
                <a:gd name="connsiteY3" fmla="*/ 971550 h 2100262"/>
                <a:gd name="connsiteX4" fmla="*/ 800100 w 2714711"/>
                <a:gd name="connsiteY4" fmla="*/ 871537 h 2100262"/>
                <a:gd name="connsiteX5" fmla="*/ 2143125 w 2714711"/>
                <a:gd name="connsiteY5" fmla="*/ 1628775 h 2100262"/>
                <a:gd name="connsiteX6" fmla="*/ 0 w 2714711"/>
                <a:gd name="connsiteY6" fmla="*/ 2100262 h 21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711" h="2100262">
                  <a:moveTo>
                    <a:pt x="1657350" y="0"/>
                  </a:moveTo>
                  <a:cubicBezTo>
                    <a:pt x="2216943" y="150018"/>
                    <a:pt x="2722293" y="362031"/>
                    <a:pt x="2714625" y="357187"/>
                  </a:cubicBezTo>
                  <a:cubicBezTo>
                    <a:pt x="2706957" y="352343"/>
                    <a:pt x="1287046" y="317998"/>
                    <a:pt x="1285875" y="342900"/>
                  </a:cubicBezTo>
                  <a:cubicBezTo>
                    <a:pt x="1284704" y="367802"/>
                    <a:pt x="2656829" y="968685"/>
                    <a:pt x="2614613" y="971550"/>
                  </a:cubicBezTo>
                  <a:cubicBezTo>
                    <a:pt x="2572397" y="974415"/>
                    <a:pt x="808939" y="878237"/>
                    <a:pt x="800100" y="871537"/>
                  </a:cubicBezTo>
                  <a:cubicBezTo>
                    <a:pt x="791261" y="864837"/>
                    <a:pt x="2163740" y="1636930"/>
                    <a:pt x="2143125" y="1628775"/>
                  </a:cubicBezTo>
                  <a:cubicBezTo>
                    <a:pt x="2122510" y="1620620"/>
                    <a:pt x="0" y="2100262"/>
                    <a:pt x="0" y="210026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796793" y="12360411"/>
            <a:ext cx="4151778" cy="406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rtl="0" latinLnBrk="1" hangingPunct="0"/>
            <a:r>
              <a:rPr lang="en-US" sz="2400" dirty="0" err="1"/>
              <a:t>Wikipedia.org</a:t>
            </a:r>
            <a:r>
              <a:rPr lang="en-US" sz="2400" dirty="0"/>
              <a:t> (original image)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52390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Picking Step Sizes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4027714"/>
            <a:ext cx="9993086" cy="8434617"/>
          </a:xfrm>
        </p:spPr>
        <p:txBody>
          <a:bodyPr/>
          <a:lstStyle/>
          <a:p>
            <a:pPr lvl="1"/>
            <a:r>
              <a:rPr lang="en-US" dirty="0" smtClean="0"/>
              <a:t>Too </a:t>
            </a:r>
            <a:r>
              <a:rPr lang="en-US" dirty="0"/>
              <a:t>small and you’ll take forever to find the minima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3019304" y="4027717"/>
            <a:ext cx="9993086" cy="8434617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lvl="1"/>
            <a:r>
              <a:rPr lang="en-US" dirty="0" smtClean="0"/>
              <a:t>Too </a:t>
            </a:r>
            <a:r>
              <a:rPr lang="en-US" dirty="0"/>
              <a:t>large </a:t>
            </a:r>
            <a:r>
              <a:rPr lang="en-US" dirty="0" smtClean="0"/>
              <a:t>and </a:t>
            </a:r>
            <a:r>
              <a:rPr lang="en-US" dirty="0"/>
              <a:t>you’ll constantly overshoot it.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00161" y="2716690"/>
            <a:ext cx="9084538" cy="1149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6600" dirty="0"/>
              <a:t>Step sizes depend on </a:t>
            </a:r>
            <a:r>
              <a:rPr lang="el-GR" sz="6600" dirty="0"/>
              <a:t>α</a:t>
            </a:r>
            <a:r>
              <a:rPr lang="en-US" sz="6600" baseline="-25000" dirty="0" err="1"/>
              <a:t>i</a:t>
            </a:r>
            <a:r>
              <a:rPr lang="en-US" sz="6600" baseline="-25000" dirty="0"/>
              <a:t> </a:t>
            </a:r>
            <a:endParaRPr lang="en-US" sz="6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110" y="6308334"/>
            <a:ext cx="7746865" cy="7417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6202" y="6310173"/>
            <a:ext cx="7744944" cy="74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39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the learning 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3111499"/>
            <a:ext cx="14739257" cy="10256157"/>
          </a:xfrm>
        </p:spPr>
        <p:txBody>
          <a:bodyPr/>
          <a:lstStyle/>
          <a:p>
            <a:pPr lvl="1"/>
            <a:r>
              <a:rPr lang="en-US" dirty="0"/>
              <a:t>Add a scaling factor to the step size term so subsequent steps get smaller as you reach the bottom of the gradient</a:t>
            </a:r>
            <a:r>
              <a:rPr lang="en-US" dirty="0" smtClean="0"/>
              <a:t>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3200" dirty="0"/>
          </a:p>
          <a:p>
            <a:pPr lvl="1"/>
            <a:r>
              <a:rPr lang="en-US" sz="4800" dirty="0"/>
              <a:t>while ||</a:t>
            </a:r>
            <a:r>
              <a:rPr lang="en-US" sz="4800" dirty="0" err="1"/>
              <a:t>w</a:t>
            </a:r>
            <a:r>
              <a:rPr lang="en-US" sz="4800" baseline="-25000" dirty="0" err="1"/>
              <a:t>i</a:t>
            </a:r>
            <a:r>
              <a:rPr lang="en-US" sz="4800" dirty="0"/>
              <a:t> - w</a:t>
            </a:r>
            <a:r>
              <a:rPr lang="en-US" sz="4800" baseline="-25000" dirty="0"/>
              <a:t>i-1</a:t>
            </a:r>
            <a:r>
              <a:rPr lang="en-US" sz="4800" dirty="0"/>
              <a:t> ||&gt; </a:t>
            </a:r>
            <a:r>
              <a:rPr lang="el-GR" sz="4800" dirty="0"/>
              <a:t>ε</a:t>
            </a:r>
            <a:r>
              <a:rPr lang="en-US" sz="4800" dirty="0"/>
              <a:t> and ||</a:t>
            </a:r>
            <a:r>
              <a:rPr lang="is-IS" sz="4800" dirty="0"/>
              <a:t> ∇</a:t>
            </a:r>
            <a:r>
              <a:rPr lang="is-IS" sz="4800" i="1" dirty="0"/>
              <a:t>J(w</a:t>
            </a:r>
            <a:r>
              <a:rPr lang="is-IS" sz="4800" i="1" baseline="-25000" dirty="0"/>
              <a:t>i</a:t>
            </a:r>
            <a:r>
              <a:rPr lang="is-IS" sz="4800" i="1" dirty="0"/>
              <a:t>)</a:t>
            </a:r>
            <a:r>
              <a:rPr lang="is-IS" sz="4800" dirty="0"/>
              <a:t>|| &gt; </a:t>
            </a:r>
            <a:r>
              <a:rPr lang="el-GR" sz="4800" dirty="0"/>
              <a:t>ε</a:t>
            </a:r>
            <a:r>
              <a:rPr lang="en-US" sz="4800" dirty="0" smtClean="0"/>
              <a:t>:</a:t>
            </a:r>
            <a:endParaRPr lang="en-US" sz="4800" dirty="0"/>
          </a:p>
          <a:p>
            <a:pPr lvl="2"/>
            <a:r>
              <a:rPr lang="en-US" sz="4400" dirty="0"/>
              <a:t>If J(</a:t>
            </a:r>
            <a:r>
              <a:rPr lang="en-US" sz="4400" dirty="0" err="1"/>
              <a:t>w</a:t>
            </a:r>
            <a:r>
              <a:rPr lang="en-US" sz="4400" baseline="-25000" dirty="0" err="1"/>
              <a:t>i</a:t>
            </a:r>
            <a:r>
              <a:rPr lang="en-US" sz="4400" dirty="0"/>
              <a:t> - </a:t>
            </a:r>
            <a:r>
              <a:rPr lang="el-GR" sz="4400" dirty="0"/>
              <a:t>α</a:t>
            </a:r>
            <a:r>
              <a:rPr lang="en-US" sz="4400" baseline="-25000" dirty="0" err="1"/>
              <a:t>i</a:t>
            </a:r>
            <a:r>
              <a:rPr lang="is-IS" sz="4400" dirty="0"/>
              <a:t>∇</a:t>
            </a:r>
            <a:r>
              <a:rPr lang="is-IS" sz="4400" i="1" dirty="0"/>
              <a:t>J(w</a:t>
            </a:r>
            <a:r>
              <a:rPr lang="is-IS" sz="4400" i="1" baseline="-25000" dirty="0"/>
              <a:t>i</a:t>
            </a:r>
            <a:r>
              <a:rPr lang="is-IS" sz="4400" i="1" dirty="0"/>
              <a:t>)) &gt; J(w</a:t>
            </a:r>
            <a:r>
              <a:rPr lang="is-IS" sz="4400" i="1" baseline="-25000" dirty="0"/>
              <a:t>i</a:t>
            </a:r>
            <a:r>
              <a:rPr lang="is-IS" sz="4400" i="1" dirty="0"/>
              <a:t>) - a</a:t>
            </a:r>
            <a:r>
              <a:rPr lang="is-IS" sz="4400" i="1" baseline="-25000" dirty="0"/>
              <a:t>i</a:t>
            </a:r>
            <a:r>
              <a:rPr lang="is-IS" sz="4400" i="1" dirty="0"/>
              <a:t>/2 ||</a:t>
            </a:r>
            <a:r>
              <a:rPr lang="is-IS" sz="4400" dirty="0"/>
              <a:t>∇</a:t>
            </a:r>
            <a:r>
              <a:rPr lang="is-IS" sz="4400" i="1" dirty="0"/>
              <a:t>J(w</a:t>
            </a:r>
            <a:r>
              <a:rPr lang="is-IS" sz="4400" i="1" baseline="-25000" dirty="0"/>
              <a:t>i</a:t>
            </a:r>
            <a:r>
              <a:rPr lang="is-IS" sz="4400" i="1" dirty="0"/>
              <a:t>)||</a:t>
            </a:r>
            <a:r>
              <a:rPr lang="is-IS" sz="4400" i="1" baseline="30000" dirty="0"/>
              <a:t>2</a:t>
            </a:r>
            <a:r>
              <a:rPr lang="is-IS" sz="4400" i="1" dirty="0"/>
              <a:t>:</a:t>
            </a:r>
          </a:p>
          <a:p>
            <a:pPr lvl="3"/>
            <a:r>
              <a:rPr lang="el-GR" sz="4000" dirty="0"/>
              <a:t>α</a:t>
            </a:r>
            <a:r>
              <a:rPr lang="en-US" sz="4000" baseline="-25000" dirty="0" err="1"/>
              <a:t>i</a:t>
            </a:r>
            <a:r>
              <a:rPr lang="en-US" sz="4000" baseline="-25000" dirty="0"/>
              <a:t> = </a:t>
            </a:r>
            <a:r>
              <a:rPr lang="el-GR" sz="4000" dirty="0"/>
              <a:t>β α</a:t>
            </a:r>
            <a:r>
              <a:rPr lang="en-US" sz="4000" baseline="-25000" dirty="0"/>
              <a:t>i-1</a:t>
            </a:r>
          </a:p>
          <a:p>
            <a:pPr lvl="2"/>
            <a:r>
              <a:rPr lang="en-US" sz="4400" i="1" dirty="0"/>
              <a:t>Else</a:t>
            </a:r>
          </a:p>
          <a:p>
            <a:pPr lvl="3"/>
            <a:r>
              <a:rPr lang="el-GR" sz="4000" dirty="0"/>
              <a:t>α</a:t>
            </a:r>
            <a:r>
              <a:rPr lang="en-US" sz="4000" baseline="-25000" dirty="0" err="1"/>
              <a:t>i</a:t>
            </a:r>
            <a:r>
              <a:rPr lang="en-US" sz="4000" baseline="-25000" dirty="0"/>
              <a:t> = </a:t>
            </a:r>
            <a:r>
              <a:rPr lang="el-GR" sz="4000" dirty="0"/>
              <a:t>β α</a:t>
            </a:r>
            <a:r>
              <a:rPr lang="en-US" sz="4000" baseline="-25000" dirty="0" smtClean="0"/>
              <a:t>i-1</a:t>
            </a:r>
            <a:endParaRPr lang="en-US" sz="4000" dirty="0"/>
          </a:p>
          <a:p>
            <a:pPr lvl="2"/>
            <a:r>
              <a:rPr lang="en-US" sz="4400" dirty="0"/>
              <a:t>w</a:t>
            </a:r>
            <a:r>
              <a:rPr lang="en-US" sz="4400" baseline="-25000" dirty="0"/>
              <a:t>i+1</a:t>
            </a:r>
            <a:r>
              <a:rPr lang="en-US" sz="4400" dirty="0"/>
              <a:t> = </a:t>
            </a:r>
            <a:r>
              <a:rPr lang="en-US" sz="4400" dirty="0" err="1"/>
              <a:t>w</a:t>
            </a:r>
            <a:r>
              <a:rPr lang="en-US" sz="4400" baseline="-25000" dirty="0" err="1"/>
              <a:t>i</a:t>
            </a:r>
            <a:r>
              <a:rPr lang="en-US" sz="4400" dirty="0"/>
              <a:t> - </a:t>
            </a:r>
            <a:r>
              <a:rPr lang="el-GR" sz="4400" dirty="0"/>
              <a:t>α</a:t>
            </a:r>
            <a:r>
              <a:rPr lang="en-US" sz="4400" baseline="-25000" dirty="0" err="1"/>
              <a:t>i</a:t>
            </a:r>
            <a:r>
              <a:rPr lang="is-IS" sz="4400" dirty="0"/>
              <a:t>∇</a:t>
            </a:r>
            <a:r>
              <a:rPr lang="is-IS" sz="4400" i="1" dirty="0"/>
              <a:t>J(w</a:t>
            </a:r>
            <a:r>
              <a:rPr lang="is-IS" sz="4400" i="1" baseline="-25000" dirty="0"/>
              <a:t>i</a:t>
            </a:r>
            <a:r>
              <a:rPr lang="is-IS" sz="4400" i="1" dirty="0"/>
              <a:t>)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247" y="5743762"/>
            <a:ext cx="7744944" cy="74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84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3" y="1041400"/>
            <a:ext cx="23382515" cy="1838325"/>
          </a:xfrm>
        </p:spPr>
        <p:txBody>
          <a:bodyPr/>
          <a:lstStyle/>
          <a:p>
            <a:r>
              <a:rPr lang="en-US" dirty="0"/>
              <a:t>Stochastic Gradient Descent </a:t>
            </a:r>
            <a:r>
              <a:rPr lang="en-US" dirty="0" smtClean="0"/>
              <a:t>&amp; Mini-Batch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568" y="5224459"/>
            <a:ext cx="15542404" cy="54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369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562102" y="3263901"/>
            <a:ext cx="10863955" cy="9525000"/>
          </a:xfrm>
        </p:spPr>
        <p:txBody>
          <a:bodyPr/>
          <a:lstStyle/>
          <a:p>
            <a:r>
              <a:rPr lang="en-US" dirty="0"/>
              <a:t>Mini-batch</a:t>
            </a:r>
          </a:p>
          <a:p>
            <a:pPr lvl="1"/>
            <a:r>
              <a:rPr lang="en-US" sz="6000" dirty="0"/>
              <a:t>For each iteration, measure the loss on a randomly chosen subset of the dataset</a:t>
            </a:r>
          </a:p>
          <a:p>
            <a:pPr lvl="2"/>
            <a:r>
              <a:rPr lang="en-US" sz="4800" dirty="0"/>
              <a:t>Reduces the variance </a:t>
            </a:r>
            <a:r>
              <a:rPr lang="en-US" sz="4800" dirty="0" err="1"/>
              <a:t>w.r.t</a:t>
            </a:r>
            <a:r>
              <a:rPr lang="en-US" sz="4800" dirty="0"/>
              <a:t> stochastic gradient descent</a:t>
            </a:r>
          </a:p>
          <a:p>
            <a:pPr lvl="2"/>
            <a:endParaRPr lang="en-US" sz="4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92630" y="3263900"/>
            <a:ext cx="105156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6600" dirty="0" smtClean="0"/>
              <a:t>Stochastic Gradient Descent</a:t>
            </a:r>
          </a:p>
          <a:p>
            <a:pPr lvl="1"/>
            <a:r>
              <a:rPr lang="en-US" sz="5400" dirty="0" smtClean="0"/>
              <a:t>Rather than measure the Loss on the entire dataset, estimate it with a single example for each </a:t>
            </a:r>
            <a:r>
              <a:rPr lang="en-US" sz="5400" dirty="0" smtClean="0"/>
              <a:t>iteration</a:t>
            </a:r>
            <a:r>
              <a:rPr lang="en-US" sz="5400" dirty="0" smtClean="0"/>
              <a:t>.</a:t>
            </a:r>
          </a:p>
          <a:p>
            <a:pPr lvl="2"/>
            <a:r>
              <a:rPr lang="en-US" sz="4400" dirty="0" smtClean="0"/>
              <a:t>Sounds crazy!</a:t>
            </a:r>
          </a:p>
          <a:p>
            <a:pPr lvl="2"/>
            <a:r>
              <a:rPr lang="en-US" sz="4400" dirty="0" smtClean="0"/>
              <a:t>But it works, because each example is an unbiased estimate of the total error.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914400" y="11560629"/>
            <a:ext cx="22903541" cy="1663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800" dirty="0"/>
              <a:t>These approaches allow you to scale gradient descent to arbitrarily large datasets with arbitrarily large numbers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85143756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196</Words>
  <Application>Microsoft Macintosh PowerPoint</Application>
  <PresentationFormat>Custom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FreightSansLFPro</vt:lpstr>
      <vt:lpstr>FreightSansLFPro Med</vt:lpstr>
      <vt:lpstr>FreightSansLFPro SmBd</vt:lpstr>
      <vt:lpstr>Gill Sans</vt:lpstr>
      <vt:lpstr>Helvetica</vt:lpstr>
      <vt:lpstr>Lucida Grande</vt:lpstr>
      <vt:lpstr>Vista Sans OT Medium</vt:lpstr>
      <vt:lpstr>Arial</vt:lpstr>
      <vt:lpstr>White</vt:lpstr>
      <vt:lpstr>PowerPoint Presentation</vt:lpstr>
      <vt:lpstr>Gradient Descent</vt:lpstr>
      <vt:lpstr>PowerPoint Presentation</vt:lpstr>
      <vt:lpstr>The Algorithm</vt:lpstr>
      <vt:lpstr>Picking Step Sizes</vt:lpstr>
      <vt:lpstr>Learn the learning rate</vt:lpstr>
      <vt:lpstr>Stochastic Gradient Descent &amp; Mini-Batch</vt:lpstr>
      <vt:lpstr>Approximation Method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Emanuel Strauss</cp:lastModifiedBy>
  <cp:revision>37</cp:revision>
  <dcterms:modified xsi:type="dcterms:W3CDTF">2017-04-21T15:17:16Z</dcterms:modified>
</cp:coreProperties>
</file>